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9" r:id="rId5"/>
    <p:sldId id="263" r:id="rId6"/>
    <p:sldId id="275" r:id="rId7"/>
    <p:sldId id="276" r:id="rId8"/>
    <p:sldId id="277" r:id="rId9"/>
    <p:sldId id="278" r:id="rId10"/>
    <p:sldId id="264" r:id="rId11"/>
    <p:sldId id="279" r:id="rId12"/>
    <p:sldId id="280" r:id="rId13"/>
    <p:sldId id="281" r:id="rId14"/>
    <p:sldId id="260" r:id="rId15"/>
    <p:sldId id="282" r:id="rId16"/>
    <p:sldId id="283" r:id="rId17"/>
    <p:sldId id="284" r:id="rId18"/>
    <p:sldId id="285" r:id="rId19"/>
    <p:sldId id="287" r:id="rId20"/>
    <p:sldId id="286" r:id="rId21"/>
    <p:sldId id="288" r:id="rId22"/>
    <p:sldId id="289" r:id="rId23"/>
    <p:sldId id="290" r:id="rId24"/>
    <p:sldId id="291" r:id="rId25"/>
    <p:sldId id="292" r:id="rId26"/>
    <p:sldId id="293" r:id="rId27"/>
    <p:sldId id="26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E45D6EB-3833-4D2A-91C5-5064E944E253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A05E3EE-E113-4EDF-818B-99300D5785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D6EB-3833-4D2A-91C5-5064E944E253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E3EE-E113-4EDF-818B-99300D5785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D6EB-3833-4D2A-91C5-5064E944E253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E3EE-E113-4EDF-818B-99300D5785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D6EB-3833-4D2A-91C5-5064E944E253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E3EE-E113-4EDF-818B-99300D5785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D6EB-3833-4D2A-91C5-5064E944E253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E3EE-E113-4EDF-818B-99300D5785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D6EB-3833-4D2A-91C5-5064E944E253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E3EE-E113-4EDF-818B-99300D57851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D6EB-3833-4D2A-91C5-5064E944E253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E3EE-E113-4EDF-818B-99300D57851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D6EB-3833-4D2A-91C5-5064E944E253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E3EE-E113-4EDF-818B-99300D5785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D6EB-3833-4D2A-91C5-5064E944E253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E3EE-E113-4EDF-818B-99300D5785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E45D6EB-3833-4D2A-91C5-5064E944E253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A05E3EE-E113-4EDF-818B-99300D5785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E45D6EB-3833-4D2A-91C5-5064E944E253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A05E3EE-E113-4EDF-818B-99300D5785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E45D6EB-3833-4D2A-91C5-5064E944E253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A05E3EE-E113-4EDF-818B-99300D57851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Педагогический совет № 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«Итоги работы с детьми за первое полугодие 2017 – 2018 учебного года» 18.01.18 г.</a:t>
            </a:r>
          </a:p>
        </p:txBody>
      </p:sp>
    </p:spTree>
    <p:extLst>
      <p:ext uri="{BB962C8B-B14F-4D97-AF65-F5344CB8AC3E}">
        <p14:creationId xmlns:p14="http://schemas.microsoft.com/office/powerpoint/2010/main" val="1977653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Деловая игра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+mj-lt"/>
              </a:rPr>
              <a:t>По результатам диагностики «Профессиональная компетентность педагога ДОУ» </a:t>
            </a:r>
            <a:r>
              <a:rPr lang="ru-RU" sz="2800" dirty="0" smtClean="0">
                <a:latin typeface="+mj-lt"/>
              </a:rPr>
              <a:t>было проведено </a:t>
            </a:r>
            <a:r>
              <a:rPr lang="ru-RU" sz="2800" dirty="0">
                <a:latin typeface="+mj-lt"/>
              </a:rPr>
              <a:t>з</a:t>
            </a:r>
            <a:r>
              <a:rPr lang="ru-RU" sz="2800" dirty="0" smtClean="0">
                <a:latin typeface="+mj-lt"/>
              </a:rPr>
              <a:t>анятие </a:t>
            </a:r>
            <a:r>
              <a:rPr lang="ru-RU" sz="2800" dirty="0">
                <a:latin typeface="+mj-lt"/>
              </a:rPr>
              <a:t>– игра</a:t>
            </a:r>
          </a:p>
          <a:p>
            <a:pPr marL="0" indent="0">
              <a:buNone/>
            </a:pPr>
            <a:r>
              <a:rPr lang="ru-RU" sz="2600" dirty="0" smtClean="0">
                <a:latin typeface="+mj-lt"/>
              </a:rPr>
              <a:t>«</a:t>
            </a:r>
            <a:r>
              <a:rPr lang="ru-RU" sz="2600" dirty="0">
                <a:latin typeface="+mj-lt"/>
              </a:rPr>
              <a:t>Мы и наши дети в общении</a:t>
            </a:r>
            <a:r>
              <a:rPr lang="ru-RU" sz="2600" dirty="0" smtClean="0">
                <a:latin typeface="+mj-lt"/>
              </a:rPr>
              <a:t>» </a:t>
            </a:r>
            <a:r>
              <a:rPr lang="ru-RU" sz="2600" dirty="0">
                <a:latin typeface="+mj-lt"/>
              </a:rPr>
              <a:t>- старший воспитатель Григорьева </a:t>
            </a:r>
            <a:r>
              <a:rPr lang="ru-RU" sz="2600" b="1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О.Б.</a:t>
            </a:r>
            <a:endParaRPr lang="ru-RU" dirty="0">
              <a:latin typeface="+mj-lt"/>
            </a:endParaRPr>
          </a:p>
          <a:p>
            <a:pPr marL="0" indent="0">
              <a:buNone/>
            </a:pPr>
            <a:endParaRPr lang="ru-RU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9422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Задания  - головоломки решаем сообща</a:t>
            </a:r>
            <a:endParaRPr lang="ru-RU" sz="2800" dirty="0"/>
          </a:p>
        </p:txBody>
      </p:sp>
      <p:pic>
        <p:nvPicPr>
          <p:cNvPr id="1026" name="Picture 2" descr="C:\Users\Подсолнушек\Documents\фото садик\100OLYMP\PB18013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2722562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дсолнушек\Documents\фото садик\100OLYMP\PB18013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2721769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873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Упражнение «Гусеница»</a:t>
            </a:r>
            <a:endParaRPr lang="ru-RU" sz="2800" dirty="0"/>
          </a:p>
        </p:txBody>
      </p:sp>
      <p:pic>
        <p:nvPicPr>
          <p:cNvPr id="2051" name="Picture 3" descr="C:\Users\Подсолнушек\Desktop\Camera\IMG-20171220-WA000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2721769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одсолнушек\Desktop\Camera\IMG-20171220-WA000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2722562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051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Упражнение «Вопрос – ответ»</a:t>
            </a:r>
            <a:endParaRPr lang="ru-RU" sz="2800" dirty="0"/>
          </a:p>
        </p:txBody>
      </p:sp>
      <p:pic>
        <p:nvPicPr>
          <p:cNvPr id="3074" name="Picture 2" descr="C:\Users\Подсолнушек\Desktop\Camera\IMG-20171220-WA001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2722562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дсолнушек\Desktop\Camera\IMG-20171220-WA001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2721769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948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Выставка - ярмарка педагогических идей</a:t>
            </a:r>
            <a:r>
              <a:rPr lang="ru-RU" sz="2800" dirty="0"/>
              <a:t>, </a:t>
            </a:r>
            <a:r>
              <a:rPr lang="ru-RU" sz="2800" b="1" dirty="0"/>
              <a:t>аукцион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9020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800" b="1" dirty="0" smtClean="0">
                <a:latin typeface="+mj-lt"/>
              </a:rPr>
              <a:t>Пополнили методическую копилку</a:t>
            </a:r>
            <a:r>
              <a:rPr lang="ru-RU" sz="1800" b="1" dirty="0" smtClean="0"/>
              <a:t>:</a:t>
            </a:r>
          </a:p>
          <a:p>
            <a:pPr>
              <a:buFontTx/>
              <a:buChar char="-"/>
            </a:pPr>
            <a:r>
              <a:rPr lang="ru-RU" dirty="0" err="1" smtClean="0">
                <a:latin typeface="+mj-lt"/>
              </a:rPr>
              <a:t>Лэпбуки</a:t>
            </a:r>
            <a:r>
              <a:rPr lang="ru-RU" dirty="0" smtClean="0">
                <a:latin typeface="+mj-lt"/>
              </a:rPr>
              <a:t> по правовому воспитанию – </a:t>
            </a:r>
            <a:r>
              <a:rPr lang="ru-RU" dirty="0" err="1" smtClean="0">
                <a:latin typeface="+mj-lt"/>
              </a:rPr>
              <a:t>Мухамбетова</a:t>
            </a:r>
            <a:r>
              <a:rPr lang="ru-RU" dirty="0" smtClean="0">
                <a:latin typeface="+mj-lt"/>
              </a:rPr>
              <a:t> А.И., Хохлова Л.А., Матвеева Е.В., </a:t>
            </a:r>
            <a:r>
              <a:rPr lang="ru-RU" dirty="0" err="1" smtClean="0">
                <a:latin typeface="+mj-lt"/>
              </a:rPr>
              <a:t>Сидешева</a:t>
            </a:r>
            <a:r>
              <a:rPr lang="ru-RU" dirty="0" smtClean="0">
                <a:latin typeface="+mj-lt"/>
              </a:rPr>
              <a:t> А.К.;</a:t>
            </a:r>
          </a:p>
          <a:p>
            <a:pPr>
              <a:buFontTx/>
              <a:buChar char="-"/>
            </a:pPr>
            <a:r>
              <a:rPr lang="ru-RU" dirty="0" err="1" smtClean="0">
                <a:latin typeface="+mj-lt"/>
              </a:rPr>
              <a:t>Лэпбуки</a:t>
            </a:r>
            <a:r>
              <a:rPr lang="ru-RU" smtClean="0">
                <a:latin typeface="+mj-lt"/>
              </a:rPr>
              <a:t> по  </a:t>
            </a:r>
            <a:r>
              <a:rPr lang="ru-RU" dirty="0" smtClean="0">
                <a:latin typeface="+mj-lt"/>
              </a:rPr>
              <a:t>развитию речи – </a:t>
            </a:r>
            <a:r>
              <a:rPr lang="ru-RU" dirty="0" err="1" smtClean="0">
                <a:latin typeface="+mj-lt"/>
              </a:rPr>
              <a:t>Сармина</a:t>
            </a:r>
            <a:r>
              <a:rPr lang="ru-RU" dirty="0" smtClean="0">
                <a:latin typeface="+mj-lt"/>
              </a:rPr>
              <a:t> О.С., </a:t>
            </a:r>
            <a:r>
              <a:rPr lang="ru-RU" dirty="0" err="1" smtClean="0">
                <a:latin typeface="+mj-lt"/>
              </a:rPr>
              <a:t>Бврышева</a:t>
            </a:r>
            <a:r>
              <a:rPr lang="ru-RU" dirty="0" smtClean="0">
                <a:latin typeface="+mj-lt"/>
              </a:rPr>
              <a:t> Е.М.;</a:t>
            </a:r>
          </a:p>
          <a:p>
            <a:pPr>
              <a:buFontTx/>
              <a:buChar char="-"/>
            </a:pPr>
            <a:r>
              <a:rPr lang="ru-RU" dirty="0" smtClean="0">
                <a:latin typeface="+mj-lt"/>
              </a:rPr>
              <a:t> Картотека по правовому воспитанию – Барышникова В.Ф., Павлова Л.А.,</a:t>
            </a:r>
          </a:p>
          <a:p>
            <a:pPr>
              <a:buFontTx/>
              <a:buChar char="-"/>
            </a:pPr>
            <a:r>
              <a:rPr lang="ru-RU" dirty="0" smtClean="0">
                <a:latin typeface="+mj-lt"/>
              </a:rPr>
              <a:t>Иванова Л.Ю., Григорьева И.Г., Казакова И.В.;</a:t>
            </a:r>
          </a:p>
          <a:p>
            <a:pPr>
              <a:buFontTx/>
              <a:buChar char="-"/>
            </a:pPr>
            <a:r>
              <a:rPr lang="ru-RU" dirty="0" smtClean="0">
                <a:latin typeface="+mj-lt"/>
              </a:rPr>
              <a:t>Картотека </a:t>
            </a:r>
            <a:r>
              <a:rPr lang="ru-RU" dirty="0" err="1" smtClean="0">
                <a:latin typeface="+mj-lt"/>
              </a:rPr>
              <a:t>потешек</a:t>
            </a:r>
            <a:r>
              <a:rPr lang="ru-RU" dirty="0" smtClean="0">
                <a:latin typeface="+mj-lt"/>
              </a:rPr>
              <a:t> по формированию  культурно – гигиенических навыков – Литвинова Л.Ю.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4922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54018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Лэпбуки</a:t>
            </a:r>
            <a:r>
              <a:rPr lang="ru-RU" sz="2800" dirty="0" smtClean="0"/>
              <a:t>     «Я и мои права»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дсолнушек\Desktop\лэпбуки\20180201_1512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84076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968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1772816"/>
            <a:ext cx="3200400" cy="40324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63440" y="1844824"/>
            <a:ext cx="3200400" cy="39604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Подсолнушек\Desktop\лэпбуки\20180201_1512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85800"/>
            <a:ext cx="7056784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183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5117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C:\Users\Подсолнушек\Desktop\лэпбуки\20180201_1513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696744" cy="504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440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811217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Лэпбуки</a:t>
            </a:r>
            <a:r>
              <a:rPr lang="ru-RU" sz="2800" dirty="0" smtClean="0"/>
              <a:t>   на тему «Ребята давайте жить дружно!»</a:t>
            </a:r>
            <a:endParaRPr lang="ru-RU" sz="2800" dirty="0"/>
          </a:p>
        </p:txBody>
      </p:sp>
      <p:pic>
        <p:nvPicPr>
          <p:cNvPr id="4098" name="Picture 2" descr="C:\Users\Подсолнушек\Desktop\лэпбуки\20180201_1517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6840760" cy="41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654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231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628800"/>
            <a:ext cx="3455240" cy="42484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63440" y="1700808"/>
            <a:ext cx="3436952" cy="42484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Подсолнушек\Desktop\лэпбуки\20180201_152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338437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одсолнушек\Desktop\лэпбуки\20180201_152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92696"/>
            <a:ext cx="388843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053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Повестка дня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+mj-lt"/>
              </a:rPr>
              <a:t>1.</a:t>
            </a:r>
            <a:r>
              <a:rPr lang="ru-RU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Проблемный анализ </a:t>
            </a:r>
            <a:r>
              <a:rPr lang="ru-RU" dirty="0">
                <a:latin typeface="+mj-lt"/>
              </a:rPr>
              <a:t>выполнения Годового </a:t>
            </a:r>
            <a:r>
              <a:rPr lang="ru-RU" dirty="0" smtClean="0">
                <a:latin typeface="+mj-lt"/>
              </a:rPr>
              <a:t>плана за первое полугодие 2017 – 2018 учебного года.</a:t>
            </a:r>
          </a:p>
          <a:p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2</a:t>
            </a:r>
            <a:r>
              <a:rPr lang="ru-RU" dirty="0" smtClean="0">
                <a:latin typeface="+mj-lt"/>
              </a:rPr>
              <a:t>. Отчеты специалистов</a:t>
            </a:r>
          </a:p>
          <a:p>
            <a:r>
              <a:rPr lang="ru-RU" dirty="0" smtClean="0">
                <a:latin typeface="+mj-lt"/>
              </a:rPr>
              <a:t> 3. Деловая игра «Профессиональная компетентность педагога»</a:t>
            </a:r>
          </a:p>
          <a:p>
            <a:r>
              <a:rPr lang="ru-RU" dirty="0" smtClean="0">
                <a:latin typeface="+mj-lt"/>
              </a:rPr>
              <a:t> 4. Выставка – ярмарка пособий, дидактических игр, </a:t>
            </a:r>
            <a:r>
              <a:rPr lang="ru-RU" dirty="0" err="1" smtClean="0">
                <a:latin typeface="+mj-lt"/>
              </a:rPr>
              <a:t>лэпбуков</a:t>
            </a:r>
            <a:r>
              <a:rPr lang="ru-RU" dirty="0" smtClean="0">
                <a:latin typeface="+mj-lt"/>
              </a:rPr>
              <a:t>, картотек по правовому воспитанию дошкольников.</a:t>
            </a:r>
          </a:p>
          <a:p>
            <a:r>
              <a:rPr lang="ru-RU" dirty="0" smtClean="0">
                <a:latin typeface="+mj-lt"/>
              </a:rPr>
              <a:t>5. Итоги смотра конкурса профессионального мастерства «Лучшая НОД по правовому воспитанию дошкольников»</a:t>
            </a:r>
          </a:p>
          <a:p>
            <a:r>
              <a:rPr lang="ru-RU" dirty="0">
                <a:latin typeface="+mj-lt"/>
              </a:rPr>
              <a:t>6</a:t>
            </a:r>
            <a:r>
              <a:rPr lang="ru-RU" dirty="0" smtClean="0">
                <a:latin typeface="+mj-lt"/>
              </a:rPr>
              <a:t>. Проект решения педсовета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767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5117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146" name="Picture 2" descr="C:\Users\Подсолнушек\Desktop\лэпбуки\20180201_1519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85800"/>
            <a:ext cx="748883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098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Подсолнушек\Desktop\лэпбуки\20180201_1517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85800"/>
            <a:ext cx="7056784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897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51178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Лэпбуки</a:t>
            </a:r>
            <a:r>
              <a:rPr lang="ru-RU" sz="2800" dirty="0" smtClean="0"/>
              <a:t>  по развитию речи</a:t>
            </a:r>
            <a:endParaRPr lang="ru-RU" sz="2800" dirty="0"/>
          </a:p>
        </p:txBody>
      </p:sp>
      <p:pic>
        <p:nvPicPr>
          <p:cNvPr id="8194" name="Picture 2" descr="C:\Users\Подсолнушек\Desktop\лэпбуки\20180201_1521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7056784" cy="468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477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Подсолнушек\Desktop\лэпбуки\20180201_1522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85800"/>
            <a:ext cx="7200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050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Подсолнушек\Desktop\лэпбуки\20180201_1522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85800"/>
            <a:ext cx="712879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193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Подсолнушек\Desktop\лэпбуки\20180201_1522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85800"/>
            <a:ext cx="7344816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4788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231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98448" y="1628800"/>
            <a:ext cx="3200400" cy="43204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63440" y="1700808"/>
            <a:ext cx="3200400" cy="42484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Подсолнушек\Desktop\лэпбуки\20180201_1523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411480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Подсолнушек\Desktop\лэпбуки\20180201_1523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64704"/>
            <a:ext cx="361074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9451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 fontScale="90000"/>
          </a:bodyPr>
          <a:lstStyle/>
          <a:p>
            <a:r>
              <a:rPr lang="ru-RU" dirty="0"/>
              <a:t>Р</a:t>
            </a:r>
            <a:r>
              <a:rPr lang="ru-RU" dirty="0" smtClean="0"/>
              <a:t>ешения педсовета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556792"/>
            <a:ext cx="6840760" cy="41662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1.</a:t>
            </a: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>
                <a:latin typeface="+mj-lt"/>
              </a:rPr>
              <a:t>Провести  открытый показ сюжетно  - ролевой игры в старшей группе «Выборы в стране </a:t>
            </a:r>
            <a:r>
              <a:rPr lang="ru-RU" dirty="0" smtClean="0">
                <a:latin typeface="+mj-lt"/>
              </a:rPr>
              <a:t>кукол».</a:t>
            </a: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2. Провести смотр центров «Я и мои права»</a:t>
            </a:r>
            <a:endParaRPr lang="ru-RU" dirty="0">
              <a:latin typeface="+mj-lt"/>
            </a:endParaRP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 3. Провести </a:t>
            </a:r>
            <a:r>
              <a:rPr lang="ru-RU" dirty="0" err="1">
                <a:latin typeface="+mj-lt"/>
              </a:rPr>
              <a:t>взаимопосещение</a:t>
            </a:r>
            <a:r>
              <a:rPr lang="ru-RU" dirty="0">
                <a:latin typeface="+mj-lt"/>
              </a:rPr>
              <a:t> НОД по теме «Права и обязанности»</a:t>
            </a: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4.  </a:t>
            </a:r>
            <a:r>
              <a:rPr lang="ru-RU" dirty="0">
                <a:latin typeface="+mj-lt"/>
              </a:rPr>
              <a:t>Провести презентацию настольно-печатных игр, развивающих пособий для ознакомления детей с представлениями по ОБЖ. </a:t>
            </a:r>
            <a:endParaRPr lang="ru-RU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2134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6965245" cy="381642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Проблемный анализ выполнения первой годовой задачи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1800" dirty="0" smtClean="0"/>
              <a:t>Работая </a:t>
            </a:r>
            <a:r>
              <a:rPr lang="ru-RU" sz="1800" dirty="0"/>
              <a:t>над первой годовой задачей </a:t>
            </a:r>
            <a:r>
              <a:rPr lang="ru-RU" sz="1800" b="1" dirty="0"/>
              <a:t>«</a:t>
            </a:r>
            <a:r>
              <a:rPr lang="ru-RU" sz="1800" dirty="0"/>
              <a:t>Сформировать  у детей правовую  компетентность через различные виды деятельности в соответствии с ФГОС</a:t>
            </a:r>
            <a:r>
              <a:rPr lang="ru-RU" sz="1800" b="1" dirty="0"/>
              <a:t>»</a:t>
            </a:r>
            <a:r>
              <a:rPr lang="ru-RU" sz="1800" dirty="0"/>
              <a:t> были использованы разные формы методической работы: </a:t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15680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 </a:t>
            </a:r>
            <a:r>
              <a:rPr lang="ru-RU" b="1" dirty="0"/>
              <a:t>тематический педсовет</a:t>
            </a:r>
            <a:r>
              <a:rPr lang="ru-RU" dirty="0"/>
              <a:t>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2000" dirty="0" smtClean="0">
              <a:latin typeface="+mj-lt"/>
            </a:endParaRPr>
          </a:p>
          <a:p>
            <a:pPr marL="0" indent="0">
              <a:buNone/>
            </a:pPr>
            <a:r>
              <a:rPr lang="ru-RU" sz="2000" dirty="0" smtClean="0">
                <a:latin typeface="+mj-lt"/>
              </a:rPr>
              <a:t>с </a:t>
            </a:r>
            <a:r>
              <a:rPr lang="ru-RU" sz="2000" dirty="0">
                <a:latin typeface="+mj-lt"/>
              </a:rPr>
              <a:t>целью повышения уровень профессиональной грамотности педагогов по предотвращению нарушения прав ребёнка, способствования социальной адаптации ребёнка при помощи формирования основ правовых знаний, совершенствования подходов, поиска эффективных форм взаимодействия с родителями и влияния на них;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1419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531297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 </a:t>
            </a:r>
            <a:r>
              <a:rPr lang="ru-RU" sz="3200" b="1" dirty="0"/>
              <a:t>тематический </a:t>
            </a:r>
            <a:r>
              <a:rPr lang="ru-RU" sz="3200" b="1" dirty="0" smtClean="0"/>
              <a:t>контроль</a:t>
            </a:r>
            <a:br>
              <a:rPr lang="ru-RU" sz="3200" b="1" dirty="0" smtClean="0"/>
            </a:br>
            <a:r>
              <a:rPr lang="ru-RU" sz="3100" dirty="0"/>
              <a:t>в</a:t>
            </a:r>
            <a:r>
              <a:rPr lang="ru-RU" sz="3100" dirty="0" smtClean="0"/>
              <a:t> </a:t>
            </a:r>
            <a:r>
              <a:rPr lang="ru-RU" sz="3100" dirty="0"/>
              <a:t>старшей и подготовительной группах </a:t>
            </a:r>
            <a:endParaRPr lang="ru-RU" sz="31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348880"/>
            <a:ext cx="6840760" cy="34563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latin typeface="+mj-lt"/>
              </a:rPr>
              <a:t>с целью определения уровня организации </a:t>
            </a:r>
            <a:r>
              <a:rPr lang="ru-RU" dirty="0" err="1">
                <a:latin typeface="+mj-lt"/>
              </a:rPr>
              <a:t>воспитательно</a:t>
            </a:r>
            <a:r>
              <a:rPr lang="ru-RU" dirty="0">
                <a:latin typeface="+mj-lt"/>
              </a:rPr>
              <a:t>-образовательной работы в ДОУ по вопросам правового воспитания детей дошкольного возраста. Оптимизации работы воспитателей по данной проблеме; </a:t>
            </a:r>
          </a:p>
          <a:p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8467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980727"/>
            <a:ext cx="6965245" cy="864097"/>
          </a:xfrm>
        </p:spPr>
        <p:txBody>
          <a:bodyPr>
            <a:normAutofit/>
          </a:bodyPr>
          <a:lstStyle/>
          <a:p>
            <a:r>
              <a:rPr lang="ru-RU" sz="3200" b="1" dirty="0"/>
              <a:t>открытый просмотр НОД</a:t>
            </a:r>
            <a:r>
              <a:rPr lang="ru-RU" sz="3200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772816"/>
            <a:ext cx="6471821" cy="43204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+mj-lt"/>
              </a:rPr>
              <a:t>«О правах – играя» ( Павлова Л.А. – средняя группа), «Права сказочных героев» (Матвеева Е.В. (по </a:t>
            </a:r>
            <a:r>
              <a:rPr lang="ru-RU" dirty="0" err="1">
                <a:latin typeface="+mj-lt"/>
              </a:rPr>
              <a:t>изодеятельности</a:t>
            </a:r>
            <a:r>
              <a:rPr lang="ru-RU" dirty="0">
                <a:latin typeface="+mj-lt"/>
              </a:rPr>
              <a:t>) – подготовительная группа); </a:t>
            </a:r>
          </a:p>
          <a:p>
            <a:pPr marL="0" indent="0">
              <a:buNone/>
            </a:pPr>
            <a:r>
              <a:rPr lang="ru-RU" u="sng" dirty="0">
                <a:latin typeface="+mj-lt"/>
              </a:rPr>
              <a:t>(в рамках пилотной площадки)</a:t>
            </a:r>
            <a:r>
              <a:rPr lang="ru-RU" dirty="0">
                <a:latin typeface="+mj-lt"/>
              </a:rPr>
              <a:t> </a:t>
            </a:r>
            <a:endParaRPr lang="ru-RU" dirty="0" smtClean="0">
              <a:latin typeface="+mj-lt"/>
            </a:endParaRP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«Я и мои права» Барышникова </a:t>
            </a:r>
            <a:r>
              <a:rPr lang="ru-RU" dirty="0">
                <a:latin typeface="+mj-lt"/>
              </a:rPr>
              <a:t>В.Ф. – подготовительная группа, </a:t>
            </a:r>
            <a:endParaRPr lang="ru-RU" dirty="0" smtClean="0">
              <a:latin typeface="+mj-lt"/>
            </a:endParaRP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«</a:t>
            </a:r>
            <a:r>
              <a:rPr lang="ru-RU" dirty="0">
                <a:latin typeface="+mj-lt"/>
              </a:rPr>
              <a:t>Есть у всех детей права и обязанности!» Иванова Л.Ю. – старшая группа, </a:t>
            </a:r>
            <a:endParaRPr lang="ru-RU" dirty="0" smtClean="0">
              <a:latin typeface="+mj-lt"/>
            </a:endParaRP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«Моя семья» - Казакова </a:t>
            </a:r>
            <a:r>
              <a:rPr lang="ru-RU" dirty="0">
                <a:latin typeface="+mj-lt"/>
              </a:rPr>
              <a:t>И.В. – младшая </a:t>
            </a:r>
            <a:r>
              <a:rPr lang="ru-RU" dirty="0" smtClean="0">
                <a:latin typeface="+mj-lt"/>
              </a:rPr>
              <a:t>группа;</a:t>
            </a:r>
            <a:endParaRPr lang="ru-RU" dirty="0">
              <a:latin typeface="+mj-lt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080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мастер </a:t>
            </a:r>
            <a:r>
              <a:rPr lang="ru-RU" sz="2800" b="1" dirty="0"/>
              <a:t>класс</a:t>
            </a:r>
            <a:r>
              <a:rPr lang="ru-RU" sz="2800" dirty="0"/>
              <a:t> </a:t>
            </a:r>
            <a:r>
              <a:rPr lang="ru-RU" sz="2200" dirty="0"/>
              <a:t>(в рамках пилотной </a:t>
            </a:r>
            <a:r>
              <a:rPr lang="ru-RU" sz="2200" dirty="0" smtClean="0"/>
              <a:t>площадки)</a:t>
            </a:r>
            <a:r>
              <a:rPr lang="en-US" sz="2200" dirty="0" smtClean="0"/>
              <a:t> -</a:t>
            </a:r>
            <a:r>
              <a:rPr lang="ru-RU" sz="2200" dirty="0" smtClean="0"/>
              <a:t>Григорьева </a:t>
            </a:r>
            <a:r>
              <a:rPr lang="ru-RU" sz="2200" dirty="0"/>
              <a:t>И.Г</a:t>
            </a:r>
            <a:r>
              <a:rPr lang="ru-RU" sz="2200" dirty="0" smtClean="0"/>
              <a:t>.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119257"/>
            <a:ext cx="6912768" cy="36038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000" b="1" dirty="0">
                <a:latin typeface="+mj-lt"/>
              </a:rPr>
              <a:t>с</a:t>
            </a:r>
            <a:r>
              <a:rPr lang="ru-RU" sz="3000" b="1" dirty="0" smtClean="0">
                <a:latin typeface="+mj-lt"/>
              </a:rPr>
              <a:t>мотр – конкурс </a:t>
            </a:r>
            <a:r>
              <a:rPr lang="ru-RU" b="1" dirty="0" smtClean="0">
                <a:latin typeface="+mj-lt"/>
              </a:rPr>
              <a:t>профессионального мастерства педагогов: </a:t>
            </a:r>
            <a:r>
              <a:rPr lang="ru-RU" dirty="0" smtClean="0">
                <a:latin typeface="+mj-lt"/>
              </a:rPr>
              <a:t>«Лучшая НОД по правовому воспитанию дошкольников»</a:t>
            </a:r>
          </a:p>
          <a:p>
            <a:r>
              <a:rPr lang="en-US" b="1" dirty="0" smtClean="0">
                <a:latin typeface="+mj-lt"/>
              </a:rPr>
              <a:t>I</a:t>
            </a:r>
            <a:r>
              <a:rPr lang="ru-RU" b="1" dirty="0" smtClean="0">
                <a:latin typeface="+mj-lt"/>
              </a:rPr>
              <a:t> – место </a:t>
            </a:r>
            <a:r>
              <a:rPr lang="ru-RU" dirty="0" smtClean="0">
                <a:latin typeface="+mj-lt"/>
              </a:rPr>
              <a:t>воспитатель </a:t>
            </a:r>
            <a:r>
              <a:rPr lang="ru-RU" dirty="0">
                <a:latin typeface="+mj-lt"/>
              </a:rPr>
              <a:t>старшей группы Ивановой Л.Ю</a:t>
            </a:r>
            <a:r>
              <a:rPr lang="ru-RU" dirty="0" smtClean="0">
                <a:latin typeface="+mj-lt"/>
              </a:rPr>
              <a:t>.</a:t>
            </a:r>
            <a:r>
              <a:rPr lang="ru-RU" dirty="0">
                <a:latin typeface="+mj-lt"/>
              </a:rPr>
              <a:t> </a:t>
            </a:r>
          </a:p>
          <a:p>
            <a:r>
              <a:rPr lang="ru-RU" dirty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II - 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>
                <a:latin typeface="+mj-lt"/>
              </a:rPr>
              <a:t>место </a:t>
            </a:r>
            <a:r>
              <a:rPr lang="ru-RU" dirty="0">
                <a:latin typeface="+mj-lt"/>
              </a:rPr>
              <a:t>– </a:t>
            </a:r>
            <a:r>
              <a:rPr lang="ru-RU" dirty="0" smtClean="0">
                <a:latin typeface="+mj-lt"/>
              </a:rPr>
              <a:t>педагогу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дополнительного </a:t>
            </a:r>
            <a:r>
              <a:rPr lang="ru-RU" dirty="0">
                <a:latin typeface="+mj-lt"/>
              </a:rPr>
              <a:t>образования </a:t>
            </a:r>
            <a:r>
              <a:rPr lang="ru-RU" dirty="0" smtClean="0">
                <a:latin typeface="+mj-lt"/>
              </a:rPr>
              <a:t>Матвеев</a:t>
            </a:r>
            <a:r>
              <a:rPr lang="en-US" dirty="0" smtClean="0">
                <a:latin typeface="+mj-lt"/>
              </a:rPr>
              <a:t>f </a:t>
            </a:r>
            <a:r>
              <a:rPr lang="ru-RU" dirty="0" smtClean="0">
                <a:latin typeface="+mj-lt"/>
              </a:rPr>
              <a:t>Е.В.,</a:t>
            </a:r>
            <a:endParaRPr lang="en-US" dirty="0" smtClean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</a:t>
            </a:r>
            <a:r>
              <a:rPr lang="ru-RU" dirty="0" smtClean="0">
                <a:latin typeface="+mj-lt"/>
              </a:rPr>
              <a:t>инструктору </a:t>
            </a:r>
            <a:r>
              <a:rPr lang="ru-RU" dirty="0">
                <a:latin typeface="+mj-lt"/>
              </a:rPr>
              <a:t>по физвоспитанию Хохловой Л.А</a:t>
            </a:r>
            <a:r>
              <a:rPr lang="ru-RU" dirty="0" smtClean="0">
                <a:latin typeface="+mj-lt"/>
              </a:rPr>
              <a:t>.;</a:t>
            </a:r>
            <a:endParaRPr lang="ru-RU" dirty="0">
              <a:latin typeface="+mj-lt"/>
            </a:endParaRPr>
          </a:p>
          <a:p>
            <a:r>
              <a:rPr lang="ru-RU" dirty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III - </a:t>
            </a:r>
            <a:r>
              <a:rPr lang="ru-RU" b="1" dirty="0" smtClean="0">
                <a:latin typeface="+mj-lt"/>
              </a:rPr>
              <a:t>место </a:t>
            </a:r>
            <a:r>
              <a:rPr lang="ru-RU" dirty="0">
                <a:latin typeface="+mj-lt"/>
              </a:rPr>
              <a:t>– </a:t>
            </a:r>
            <a:r>
              <a:rPr lang="ru-RU" dirty="0" smtClean="0">
                <a:latin typeface="+mj-lt"/>
              </a:rPr>
              <a:t>воспитател</a:t>
            </a:r>
            <a:r>
              <a:rPr lang="ru-RU" dirty="0">
                <a:latin typeface="+mj-lt"/>
              </a:rPr>
              <a:t>ь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младшей группы </a:t>
            </a:r>
            <a:r>
              <a:rPr lang="ru-RU" dirty="0" smtClean="0">
                <a:latin typeface="+mj-lt"/>
              </a:rPr>
              <a:t>Казакова И.В</a:t>
            </a:r>
            <a:r>
              <a:rPr lang="ru-RU" dirty="0">
                <a:latin typeface="+mj-lt"/>
              </a:rPr>
              <a:t>.</a:t>
            </a:r>
          </a:p>
          <a:p>
            <a:pPr marL="0" indent="0">
              <a:buNone/>
            </a:pPr>
            <a:endParaRPr lang="ru-RU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536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методическая неделя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772816"/>
            <a:ext cx="6196405" cy="39502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>
                <a:latin typeface="+mj-lt"/>
              </a:rPr>
              <a:t>на которой были </a:t>
            </a:r>
            <a:r>
              <a:rPr lang="ru-RU" sz="2000" dirty="0" smtClean="0">
                <a:latin typeface="+mj-lt"/>
              </a:rPr>
              <a:t>проведены: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+mj-lt"/>
              </a:rPr>
              <a:t>консультации</a:t>
            </a:r>
            <a:r>
              <a:rPr lang="ru-RU" sz="2000" dirty="0">
                <a:latin typeface="+mj-lt"/>
              </a:rPr>
              <a:t>: </a:t>
            </a:r>
            <a:r>
              <a:rPr lang="ru-RU" sz="2000" u="sng" dirty="0">
                <a:latin typeface="+mj-lt"/>
              </a:rPr>
              <a:t>Метод «</a:t>
            </a:r>
            <a:r>
              <a:rPr lang="ru-RU" sz="2000" u="sng" dirty="0" err="1">
                <a:latin typeface="+mj-lt"/>
              </a:rPr>
              <a:t>Квадро</a:t>
            </a:r>
            <a:r>
              <a:rPr lang="ru-RU" sz="2000" u="sng" dirty="0">
                <a:latin typeface="+mj-lt"/>
              </a:rPr>
              <a:t>»: </a:t>
            </a:r>
            <a:r>
              <a:rPr lang="ru-RU" sz="2000" dirty="0">
                <a:latin typeface="+mj-lt"/>
              </a:rPr>
              <a:t>«Правовое воспитание дошкольников — понятие и определение</a:t>
            </a:r>
            <a:r>
              <a:rPr lang="ru-RU" sz="2000" dirty="0" smtClean="0">
                <a:latin typeface="+mj-lt"/>
              </a:rPr>
              <a:t>»;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+mj-lt"/>
              </a:rPr>
              <a:t>«</a:t>
            </a:r>
            <a:r>
              <a:rPr lang="ru-RU" sz="2000" u="sng" dirty="0">
                <a:latin typeface="+mj-lt"/>
              </a:rPr>
              <a:t>Деловой блокнот воспитателя»: </a:t>
            </a:r>
            <a:r>
              <a:rPr lang="ru-RU" sz="2000" dirty="0">
                <a:latin typeface="+mj-lt"/>
              </a:rPr>
              <a:t>«Методы правового воспитания дошкольников в условиях ДОУ</a:t>
            </a:r>
            <a:r>
              <a:rPr lang="ru-RU" sz="2000" dirty="0" smtClean="0">
                <a:latin typeface="+mj-lt"/>
              </a:rPr>
              <a:t>»;</a:t>
            </a:r>
          </a:p>
          <a:p>
            <a:pPr marL="0" indent="0">
              <a:buNone/>
            </a:pPr>
            <a:r>
              <a:rPr lang="ru-RU" sz="2000" dirty="0" smtClean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- </a:t>
            </a:r>
            <a:r>
              <a:rPr lang="ru-RU" sz="2000" u="sng" dirty="0">
                <a:latin typeface="+mj-lt"/>
              </a:rPr>
              <a:t>педагогический пробег </a:t>
            </a:r>
            <a:r>
              <a:rPr lang="ru-RU" sz="2000" dirty="0">
                <a:latin typeface="+mj-lt"/>
              </a:rPr>
              <a:t>«Мои инновации в образовании» (в рамках пилотной площадки), на котором  Литвинова Е.Ю. представила опыт работы с детьми раннего возраста (первая группа раннего возраста) по формированию правового сознанию детей через культурно – гигиенические навыки и  через фольклор. </a:t>
            </a:r>
          </a:p>
          <a:p>
            <a:pPr marL="0" indent="0">
              <a:buNone/>
            </a:pP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4970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Проблемы</a:t>
            </a:r>
            <a:r>
              <a:rPr lang="ru-RU" sz="2800" dirty="0" smtClean="0"/>
              <a:t> еще существуют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628800"/>
            <a:ext cx="6543829" cy="4094269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в рамках каждой возрастной группы (см. отчеты педагогов), и в рамках всего ДОУ в целом:</a:t>
            </a:r>
          </a:p>
          <a:p>
            <a:pPr lvl="0"/>
            <a:r>
              <a:rPr lang="ru-RU" sz="2000" dirty="0">
                <a:latin typeface="+mj-lt"/>
              </a:rPr>
              <a:t>Педагоги недостаточно уделяют  внимания предметно – развивающей среде (по прежнему сюжетно ролевые  игры традиционные и однообразные, в группах не оформлен уголок «Права», в котором должна быть  представлена детская литература по теме, дидактические игры, плакаты, картины и т.п. </a:t>
            </a:r>
          </a:p>
          <a:p>
            <a:pPr lvl="0"/>
            <a:r>
              <a:rPr lang="ru-RU" sz="2000" dirty="0">
                <a:latin typeface="+mj-lt"/>
              </a:rPr>
              <a:t>Дети плохо разбираются в терминах права и обязанности и часто их путают, многократные  случаи не бережного отношения к чужим вещам.</a:t>
            </a:r>
          </a:p>
          <a:p>
            <a:pPr marL="0" indent="0">
              <a:buNone/>
            </a:pP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73429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3037</TotalTime>
  <Words>657</Words>
  <Application>Microsoft Office PowerPoint</Application>
  <PresentationFormat>Экран (4:3)</PresentationFormat>
  <Paragraphs>58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Кнопка</vt:lpstr>
      <vt:lpstr>Педагогический совет № 2</vt:lpstr>
      <vt:lpstr>Повестка дня</vt:lpstr>
      <vt:lpstr>Проблемный анализ выполнения первой годовой задачи  Работая над первой годовой задачей «Сформировать  у детей правовую  компетентность через различные виды деятельности в соответствии с ФГОС» были использованы разные формы методической работы:  </vt:lpstr>
      <vt:lpstr> тематический педсовет </vt:lpstr>
      <vt:lpstr> тематический контроль в старшей и подготовительной группах </vt:lpstr>
      <vt:lpstr>открытый просмотр НОД </vt:lpstr>
      <vt:lpstr>мастер класс (в рамках пилотной площадки) -Григорьева И.Г. </vt:lpstr>
      <vt:lpstr>методическая неделя</vt:lpstr>
      <vt:lpstr>Проблемы еще существуют</vt:lpstr>
      <vt:lpstr>Деловая игра</vt:lpstr>
      <vt:lpstr>Задания  - головоломки решаем сообща</vt:lpstr>
      <vt:lpstr>Упражнение «Гусеница»</vt:lpstr>
      <vt:lpstr>Упражнение «Вопрос – ответ»</vt:lpstr>
      <vt:lpstr>Выставка - ярмарка педагогических идей, аукцион</vt:lpstr>
      <vt:lpstr>Лэпбуки     «Я и мои права»</vt:lpstr>
      <vt:lpstr>Презентация PowerPoint</vt:lpstr>
      <vt:lpstr>Презентация PowerPoint</vt:lpstr>
      <vt:lpstr>Лэпбуки   на тему «Ребята давайте жить дружно!»</vt:lpstr>
      <vt:lpstr>Презентация PowerPoint</vt:lpstr>
      <vt:lpstr>Презентация PowerPoint</vt:lpstr>
      <vt:lpstr>Презентация PowerPoint</vt:lpstr>
      <vt:lpstr>Лэпбуки  по развитию речи</vt:lpstr>
      <vt:lpstr>Презентация PowerPoint</vt:lpstr>
      <vt:lpstr>Презентация PowerPoint</vt:lpstr>
      <vt:lpstr>Презентация PowerPoint</vt:lpstr>
      <vt:lpstr>Презентация PowerPoint</vt:lpstr>
      <vt:lpstr>Решения педсовета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</dc:creator>
  <cp:lastModifiedBy>Подсолнушек</cp:lastModifiedBy>
  <cp:revision>110</cp:revision>
  <dcterms:created xsi:type="dcterms:W3CDTF">2016-11-28T10:13:13Z</dcterms:created>
  <dcterms:modified xsi:type="dcterms:W3CDTF">2018-02-01T13:27:25Z</dcterms:modified>
</cp:coreProperties>
</file>